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20"/>
  </p:notesMasterIdLst>
  <p:sldIdLst>
    <p:sldId id="256" r:id="rId2"/>
    <p:sldId id="259" r:id="rId3"/>
    <p:sldId id="274" r:id="rId4"/>
    <p:sldId id="260" r:id="rId5"/>
    <p:sldId id="261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6" r:id="rId15"/>
    <p:sldId id="287" r:id="rId16"/>
    <p:sldId id="290" r:id="rId17"/>
    <p:sldId id="275" r:id="rId18"/>
    <p:sldId id="26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2" autoAdjust="0"/>
    <p:restoredTop sz="94660"/>
  </p:normalViewPr>
  <p:slideViewPr>
    <p:cSldViewPr>
      <p:cViewPr varScale="1">
        <p:scale>
          <a:sx n="95" d="100"/>
          <a:sy n="95" d="100"/>
        </p:scale>
        <p:origin x="-74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38600"/>
            <a:ext cx="8001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smtClean="0">
                <a:cs typeface="+mn-cs"/>
              </a:rPr>
              <a:t>Les </a:t>
            </a:r>
            <a:r>
              <a:rPr lang="en-US" i="1" dirty="0" err="1" smtClean="0">
                <a:cs typeface="+mn-cs"/>
              </a:rPr>
              <a:t>préparations</a:t>
            </a:r>
            <a:r>
              <a:rPr lang="en-US" i="1" dirty="0" smtClean="0">
                <a:cs typeface="+mn-cs"/>
              </a:rPr>
              <a:t> pour </a:t>
            </a:r>
            <a:r>
              <a:rPr lang="en-US" i="1" dirty="0" err="1" smtClean="0">
                <a:cs typeface="+mn-cs"/>
              </a:rPr>
              <a:t>une</a:t>
            </a:r>
            <a:r>
              <a:rPr lang="en-US" i="1" dirty="0" smtClean="0">
                <a:cs typeface="+mn-cs"/>
              </a:rPr>
              <a:t> fête </a:t>
            </a:r>
            <a:r>
              <a:rPr lang="en-US" i="1" dirty="0" err="1" smtClean="0">
                <a:cs typeface="+mn-cs"/>
              </a:rPr>
              <a:t>d’anniversaire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09600" y="2133600"/>
            <a:ext cx="3429000" cy="2133600"/>
          </a:xfrm>
          <a:prstGeom prst="wedgeRoundRectCallout">
            <a:avLst>
              <a:gd name="adj1" fmla="val -56919"/>
              <a:gd name="adj2" fmla="val 724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E1: Est-ce que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b="1" dirty="0">
                <a:solidFill>
                  <a:schemeClr val="bg1"/>
                </a:solidFill>
              </a:rPr>
              <a:t> </a:t>
            </a:r>
            <a:r>
              <a:rPr lang="fr-FR" sz="3600" b="1" dirty="0" smtClean="0">
                <a:solidFill>
                  <a:schemeClr val="bg1"/>
                </a:solidFill>
              </a:rPr>
              <a:t>_________</a:t>
            </a:r>
            <a:r>
              <a:rPr lang="fr-FR" sz="3600" dirty="0" smtClean="0">
                <a:solidFill>
                  <a:schemeClr val="bg1"/>
                </a:solidFill>
              </a:rPr>
              <a:t>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800600" y="2286000"/>
            <a:ext cx="3429000" cy="21336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E2: Non, ____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800600" y="4495800"/>
            <a:ext cx="3429000" cy="23622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Tu peux acheter _____, ____, __________.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161235"/>
              </p:ext>
            </p:extLst>
          </p:nvPr>
        </p:nvGraphicFramePr>
        <p:xfrm>
          <a:off x="228600" y="1219200"/>
          <a:ext cx="8763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507326">
                <a:tc>
                  <a:txBody>
                    <a:bodyPr/>
                    <a:lstStyle/>
                    <a:p>
                      <a:r>
                        <a:rPr lang="fr-FR" sz="2800" i="1" dirty="0" smtClean="0"/>
                        <a:t>Julien</a:t>
                      </a:r>
                      <a:endParaRPr lang="fr-FR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/>
                        <a:t>-</a:t>
                      </a:r>
                      <a:endParaRPr lang="fr-F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/>
                        <a:t>?</a:t>
                      </a:r>
                      <a:endParaRPr lang="fr-FR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4644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09600" y="2133600"/>
            <a:ext cx="3429000" cy="2133600"/>
          </a:xfrm>
          <a:prstGeom prst="wedgeRoundRectCallout">
            <a:avLst>
              <a:gd name="adj1" fmla="val -56919"/>
              <a:gd name="adj2" fmla="val 724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E1: Est-ce que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b="1" dirty="0">
                <a:solidFill>
                  <a:schemeClr val="bg1"/>
                </a:solidFill>
              </a:rPr>
              <a:t> </a:t>
            </a:r>
            <a:r>
              <a:rPr lang="fr-FR" sz="3600" b="1" dirty="0" smtClean="0">
                <a:solidFill>
                  <a:schemeClr val="bg1"/>
                </a:solidFill>
              </a:rPr>
              <a:t>_________</a:t>
            </a:r>
            <a:r>
              <a:rPr lang="fr-FR" sz="3600" dirty="0" smtClean="0">
                <a:solidFill>
                  <a:schemeClr val="bg1"/>
                </a:solidFill>
              </a:rPr>
              <a:t>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800600" y="2286000"/>
            <a:ext cx="3429000" cy="21336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E2: Oui, ____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800600" y="4495800"/>
            <a:ext cx="3429000" cy="23622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Tu ne dois pas acheter de </a:t>
            </a:r>
            <a:r>
              <a:rPr lang="fr-FR" sz="3600" b="1" u="sng" dirty="0">
                <a:solidFill>
                  <a:schemeClr val="bg1"/>
                </a:solidFill>
              </a:rPr>
              <a:t>______ </a:t>
            </a:r>
            <a:r>
              <a:rPr lang="fr-FR" sz="3600" dirty="0">
                <a:solidFill>
                  <a:schemeClr val="bg1"/>
                </a:solidFill>
              </a:rPr>
              <a:t>ou de </a:t>
            </a:r>
            <a:r>
              <a:rPr lang="fr-FR" sz="3600" b="1" u="sng" dirty="0">
                <a:solidFill>
                  <a:schemeClr val="bg1"/>
                </a:solidFill>
              </a:rPr>
              <a:t>________</a:t>
            </a:r>
            <a:r>
              <a:rPr lang="fr-FR" sz="3600" dirty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</a:rPr>
              <a:t>.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34218"/>
              </p:ext>
            </p:extLst>
          </p:nvPr>
        </p:nvGraphicFramePr>
        <p:xfrm>
          <a:off x="228600" y="1219200"/>
          <a:ext cx="8763000" cy="5181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507326">
                <a:tc>
                  <a:txBody>
                    <a:bodyPr/>
                    <a:lstStyle/>
                    <a:p>
                      <a:r>
                        <a:rPr lang="fr-FR" sz="2400" i="1" dirty="0" smtClean="0"/>
                        <a:t>Antoine</a:t>
                      </a:r>
                      <a:endParaRPr lang="fr-FR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aux fruits</a:t>
                      </a:r>
                      <a:r>
                        <a:rPr lang="fr-FR" sz="2800" baseline="0" dirty="0" smtClean="0"/>
                        <a:t> de mer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?</a:t>
                      </a:r>
                      <a:endParaRPr lang="fr-FR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462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09600" y="2133600"/>
            <a:ext cx="3429000" cy="2133600"/>
          </a:xfrm>
          <a:prstGeom prst="wedgeRoundRectCallout">
            <a:avLst>
              <a:gd name="adj1" fmla="val -56919"/>
              <a:gd name="adj2" fmla="val 724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E1: Est-ce que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b="1" dirty="0">
                <a:solidFill>
                  <a:schemeClr val="bg1"/>
                </a:solidFill>
              </a:rPr>
              <a:t> </a:t>
            </a:r>
            <a:r>
              <a:rPr lang="fr-FR" sz="3600" b="1" dirty="0" smtClean="0">
                <a:solidFill>
                  <a:schemeClr val="bg1"/>
                </a:solidFill>
              </a:rPr>
              <a:t>_________</a:t>
            </a:r>
            <a:r>
              <a:rPr lang="fr-FR" sz="3600" dirty="0" smtClean="0">
                <a:solidFill>
                  <a:schemeClr val="bg1"/>
                </a:solidFill>
              </a:rPr>
              <a:t>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800600" y="2286000"/>
            <a:ext cx="3429000" cy="21336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E2: Oui, ____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800600" y="4495800"/>
            <a:ext cx="3429000" cy="23622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Tu ne dois pas acheter de </a:t>
            </a:r>
            <a:r>
              <a:rPr lang="fr-FR" sz="3600" b="1" u="sng" dirty="0">
                <a:solidFill>
                  <a:schemeClr val="bg1"/>
                </a:solidFill>
              </a:rPr>
              <a:t>______ </a:t>
            </a:r>
            <a:r>
              <a:rPr lang="fr-FR" sz="3600" dirty="0">
                <a:solidFill>
                  <a:schemeClr val="bg1"/>
                </a:solidFill>
              </a:rPr>
              <a:t>ou de </a:t>
            </a:r>
            <a:r>
              <a:rPr lang="fr-FR" sz="3600" b="1" u="sng" dirty="0">
                <a:solidFill>
                  <a:schemeClr val="bg1"/>
                </a:solidFill>
              </a:rPr>
              <a:t>________</a:t>
            </a:r>
            <a:r>
              <a:rPr lang="fr-FR" sz="3600" dirty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</a:rPr>
              <a:t>.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909772"/>
              </p:ext>
            </p:extLst>
          </p:nvPr>
        </p:nvGraphicFramePr>
        <p:xfrm>
          <a:off x="228600" y="1219200"/>
          <a:ext cx="8763000" cy="5181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507326">
                <a:tc>
                  <a:txBody>
                    <a:bodyPr/>
                    <a:lstStyle/>
                    <a:p>
                      <a:r>
                        <a:rPr lang="fr-FR" sz="2400" i="1" dirty="0" smtClean="0"/>
                        <a:t>Noémie</a:t>
                      </a:r>
                      <a:endParaRPr lang="fr-FR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aux</a:t>
                      </a:r>
                      <a:r>
                        <a:rPr lang="fr-FR" sz="2800" baseline="0" dirty="0" smtClean="0"/>
                        <a:t> fruits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?</a:t>
                      </a:r>
                      <a:endParaRPr lang="fr-FR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9955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Révisons!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3078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09600" y="2133600"/>
            <a:ext cx="3429000" cy="2133600"/>
          </a:xfrm>
          <a:prstGeom prst="wedgeRoundRectCallout">
            <a:avLst>
              <a:gd name="adj1" fmla="val -56919"/>
              <a:gd name="adj2" fmla="val 724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E1: Est-ce que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b="1" dirty="0">
                <a:solidFill>
                  <a:schemeClr val="bg1"/>
                </a:solidFill>
              </a:rPr>
              <a:t> </a:t>
            </a:r>
            <a:r>
              <a:rPr lang="fr-FR" sz="3600" b="1" dirty="0" smtClean="0">
                <a:solidFill>
                  <a:schemeClr val="bg1"/>
                </a:solidFill>
              </a:rPr>
              <a:t>_________</a:t>
            </a:r>
            <a:r>
              <a:rPr lang="fr-FR" sz="3600" dirty="0" smtClean="0">
                <a:solidFill>
                  <a:schemeClr val="bg1"/>
                </a:solidFill>
              </a:rPr>
              <a:t>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800600" y="2286000"/>
            <a:ext cx="3429000" cy="21336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E2: Oui, il est allergique ___________.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800600" y="4495800"/>
            <a:ext cx="3429000" cy="23622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Tu ne dois pas acheter de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 </a:t>
            </a:r>
            <a:r>
              <a:rPr lang="fr-FR" sz="3600" dirty="0" smtClean="0">
                <a:solidFill>
                  <a:schemeClr val="bg1"/>
                </a:solidFill>
              </a:rPr>
              <a:t>ou </a:t>
            </a:r>
            <a:r>
              <a:rPr lang="fr-FR" sz="3600" dirty="0">
                <a:solidFill>
                  <a:schemeClr val="bg1"/>
                </a:solidFill>
              </a:rPr>
              <a:t>de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dirty="0" smtClean="0">
                <a:solidFill>
                  <a:schemeClr val="bg1"/>
                </a:solidFill>
              </a:rPr>
              <a:t>.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224818"/>
              </p:ext>
            </p:extLst>
          </p:nvPr>
        </p:nvGraphicFramePr>
        <p:xfrm>
          <a:off x="228600" y="1245274"/>
          <a:ext cx="8763000" cy="5181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507326">
                <a:tc>
                  <a:txBody>
                    <a:bodyPr/>
                    <a:lstStyle/>
                    <a:p>
                      <a:r>
                        <a:rPr lang="fr-FR" sz="2400" i="1" dirty="0" smtClean="0"/>
                        <a:t>Jacques</a:t>
                      </a:r>
                      <a:endParaRPr lang="fr-FR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au gluten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?</a:t>
                      </a:r>
                      <a:endParaRPr lang="fr-FR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239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09600" y="2133600"/>
            <a:ext cx="3429000" cy="2133600"/>
          </a:xfrm>
          <a:prstGeom prst="wedgeRoundRectCallout">
            <a:avLst>
              <a:gd name="adj1" fmla="val -56919"/>
              <a:gd name="adj2" fmla="val 724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E1: Est-ce que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b="1" dirty="0">
                <a:solidFill>
                  <a:schemeClr val="bg1"/>
                </a:solidFill>
              </a:rPr>
              <a:t> </a:t>
            </a:r>
            <a:r>
              <a:rPr lang="fr-FR" sz="3600" b="1" dirty="0" smtClean="0">
                <a:solidFill>
                  <a:schemeClr val="bg1"/>
                </a:solidFill>
              </a:rPr>
              <a:t>_________</a:t>
            </a:r>
            <a:r>
              <a:rPr lang="fr-FR" sz="3600" dirty="0" smtClean="0">
                <a:solidFill>
                  <a:schemeClr val="bg1"/>
                </a:solidFill>
              </a:rPr>
              <a:t>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800600" y="2286000"/>
            <a:ext cx="3429000" cy="21336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E2: Oui, _____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800600" y="4495800"/>
            <a:ext cx="3429000" cy="23622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Tu ne dois pas acheter de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 </a:t>
            </a:r>
            <a:r>
              <a:rPr lang="fr-FR" sz="3600" dirty="0" smtClean="0">
                <a:solidFill>
                  <a:schemeClr val="bg1"/>
                </a:solidFill>
              </a:rPr>
              <a:t>ou </a:t>
            </a:r>
            <a:r>
              <a:rPr lang="fr-FR" sz="3600" dirty="0">
                <a:solidFill>
                  <a:schemeClr val="bg1"/>
                </a:solidFill>
              </a:rPr>
              <a:t>de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dirty="0" smtClean="0">
                <a:solidFill>
                  <a:schemeClr val="bg1"/>
                </a:solidFill>
              </a:rPr>
              <a:t>.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685153"/>
              </p:ext>
            </p:extLst>
          </p:nvPr>
        </p:nvGraphicFramePr>
        <p:xfrm>
          <a:off x="228600" y="1245274"/>
          <a:ext cx="8763000" cy="5181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507326">
                <a:tc>
                  <a:txBody>
                    <a:bodyPr/>
                    <a:lstStyle/>
                    <a:p>
                      <a:r>
                        <a:rPr lang="fr-FR" sz="2400" i="1" dirty="0" smtClean="0"/>
                        <a:t>Brigitte</a:t>
                      </a:r>
                      <a:endParaRPr lang="fr-FR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aux oeufs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?</a:t>
                      </a:r>
                      <a:endParaRPr lang="fr-FR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658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09600" y="2133600"/>
            <a:ext cx="3429000" cy="2133600"/>
          </a:xfrm>
          <a:prstGeom prst="wedgeRoundRectCallout">
            <a:avLst>
              <a:gd name="adj1" fmla="val -56919"/>
              <a:gd name="adj2" fmla="val 724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E1: Est-ce que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b="1" dirty="0">
                <a:solidFill>
                  <a:schemeClr val="bg1"/>
                </a:solidFill>
              </a:rPr>
              <a:t> </a:t>
            </a:r>
            <a:r>
              <a:rPr lang="fr-FR" sz="3600" b="1" dirty="0" smtClean="0">
                <a:solidFill>
                  <a:schemeClr val="bg1"/>
                </a:solidFill>
              </a:rPr>
              <a:t>_________</a:t>
            </a:r>
            <a:r>
              <a:rPr lang="fr-FR" sz="3600" dirty="0" smtClean="0">
                <a:solidFill>
                  <a:schemeClr val="bg1"/>
                </a:solidFill>
              </a:rPr>
              <a:t>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800600" y="2286000"/>
            <a:ext cx="3429000" cy="21336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E2: Oui, ____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800600" y="4495800"/>
            <a:ext cx="3429000" cy="23622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Tu ne dois pas acheter de </a:t>
            </a:r>
            <a:r>
              <a:rPr lang="fr-FR" sz="3600" b="1" u="sng" dirty="0">
                <a:solidFill>
                  <a:schemeClr val="bg1"/>
                </a:solidFill>
              </a:rPr>
              <a:t>______ </a:t>
            </a:r>
            <a:r>
              <a:rPr lang="fr-FR" sz="3600" dirty="0">
                <a:solidFill>
                  <a:schemeClr val="bg1"/>
                </a:solidFill>
              </a:rPr>
              <a:t>ou de </a:t>
            </a:r>
            <a:r>
              <a:rPr lang="fr-FR" sz="3600" b="1" u="sng" dirty="0">
                <a:solidFill>
                  <a:schemeClr val="bg1"/>
                </a:solidFill>
              </a:rPr>
              <a:t>________</a:t>
            </a:r>
            <a:r>
              <a:rPr lang="fr-FR" sz="3600" dirty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</a:rPr>
              <a:t>.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499315"/>
              </p:ext>
            </p:extLst>
          </p:nvPr>
        </p:nvGraphicFramePr>
        <p:xfrm>
          <a:off x="228600" y="1219200"/>
          <a:ext cx="8763000" cy="5181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507326">
                <a:tc>
                  <a:txBody>
                    <a:bodyPr/>
                    <a:lstStyle/>
                    <a:p>
                      <a:r>
                        <a:rPr lang="fr-FR" sz="2400" i="1" dirty="0" smtClean="0"/>
                        <a:t>Antoine</a:t>
                      </a:r>
                      <a:endParaRPr lang="fr-FR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aux fruits</a:t>
                      </a:r>
                      <a:r>
                        <a:rPr lang="fr-FR" sz="2800" baseline="0" dirty="0" smtClean="0"/>
                        <a:t> de mer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?</a:t>
                      </a:r>
                      <a:endParaRPr lang="fr-FR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1623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verbe DEVOIR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2935069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TU </a:t>
            </a:r>
            <a:r>
              <a:rPr lang="fr-FR" sz="3600" b="1" dirty="0" smtClean="0"/>
              <a:t>DOIS</a:t>
            </a:r>
            <a:endParaRPr lang="fr-FR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249269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JE </a:t>
            </a:r>
            <a:r>
              <a:rPr lang="fr-FR" sz="3600" b="1" dirty="0" smtClean="0"/>
              <a:t>DOIS</a:t>
            </a:r>
            <a:endParaRPr lang="fr-FR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581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IL </a:t>
            </a:r>
            <a:r>
              <a:rPr lang="fr-FR" sz="3600" b="1" dirty="0" smtClean="0"/>
              <a:t>DOIT</a:t>
            </a:r>
            <a:endParaRPr lang="fr-FR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230469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ELLE </a:t>
            </a:r>
            <a:r>
              <a:rPr lang="fr-FR" sz="3600" b="1" dirty="0" smtClean="0"/>
              <a:t>DOIT</a:t>
            </a:r>
            <a:endParaRPr lang="fr-FR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48768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ON </a:t>
            </a:r>
            <a:r>
              <a:rPr lang="fr-FR" sz="3600" b="1" dirty="0" smtClean="0"/>
              <a:t>DOIT</a:t>
            </a:r>
            <a:endParaRPr lang="fr-FR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86200" y="2249269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NOUS </a:t>
            </a:r>
            <a:r>
              <a:rPr lang="fr-FR" sz="3600" b="1" dirty="0" smtClean="0"/>
              <a:t>DEVONS</a:t>
            </a:r>
            <a:endParaRPr lang="fr-FR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62400" y="28956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VOUS </a:t>
            </a:r>
            <a:r>
              <a:rPr lang="fr-FR" sz="3600" b="1" dirty="0" smtClean="0"/>
              <a:t>DEVEZ</a:t>
            </a:r>
            <a:endParaRPr lang="fr-FR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86200" y="35052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ILS </a:t>
            </a:r>
            <a:r>
              <a:rPr lang="fr-FR" sz="3600" b="1" dirty="0" smtClean="0"/>
              <a:t>DOIVENT</a:t>
            </a:r>
            <a:endParaRPr lang="fr-FR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4154269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ELLES </a:t>
            </a:r>
            <a:r>
              <a:rPr lang="fr-FR" sz="3600" b="1" dirty="0" smtClean="0"/>
              <a:t>DOIVENT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3042134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vos tableaux!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839200" cy="411480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Si vous avez une allergie, vous _______ être prudent!</a:t>
            </a:r>
          </a:p>
          <a:p>
            <a:pPr marL="0" indent="0">
              <a:buNone/>
            </a:pPr>
            <a:r>
              <a:rPr lang="fr-FR" dirty="0" smtClean="0"/>
              <a:t>Par exemple, mon frère est allergique aux noix et il ne ________ pas manger certains produits industriels.</a:t>
            </a:r>
          </a:p>
          <a:p>
            <a:pPr marL="0" indent="0">
              <a:buNone/>
            </a:pPr>
            <a:r>
              <a:rPr lang="fr-FR" dirty="0" smtClean="0"/>
              <a:t>Quant à moi, je suis intolérant au lactose et je ne _________ pas boire de lait.</a:t>
            </a:r>
          </a:p>
          <a:p>
            <a:pPr marL="0" indent="0">
              <a:buNone/>
            </a:pPr>
            <a:r>
              <a:rPr lang="fr-FR" dirty="0" smtClean="0"/>
              <a:t>Alors pour notre fête, nous __________ faire attention à ce que nous préparons comme plat.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9800" y="1929824"/>
            <a:ext cx="2286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smtClean="0">
                <a:solidFill>
                  <a:srgbClr val="FF6600"/>
                </a:solidFill>
              </a:rPr>
              <a:t>devez</a:t>
            </a:r>
            <a:endParaRPr lang="fr-FR" sz="3200" b="1" i="1" dirty="0">
              <a:solidFill>
                <a:srgbClr val="FF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3505200"/>
            <a:ext cx="2286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smtClean="0">
                <a:solidFill>
                  <a:srgbClr val="FF6600"/>
                </a:solidFill>
              </a:rPr>
              <a:t>doit</a:t>
            </a:r>
            <a:endParaRPr lang="fr-FR" sz="3200" b="1" i="1" dirty="0">
              <a:solidFill>
                <a:srgbClr val="FF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5089120"/>
            <a:ext cx="2286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smtClean="0">
                <a:solidFill>
                  <a:srgbClr val="FF6600"/>
                </a:solidFill>
              </a:rPr>
              <a:t>dois</a:t>
            </a:r>
            <a:endParaRPr lang="fr-FR" sz="3200" b="1" i="1" dirty="0">
              <a:solidFill>
                <a:srgbClr val="FF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1362" y="5671360"/>
            <a:ext cx="2286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smtClean="0">
                <a:solidFill>
                  <a:srgbClr val="FF6600"/>
                </a:solidFill>
              </a:rPr>
              <a:t>devons</a:t>
            </a:r>
            <a:endParaRPr lang="fr-FR" sz="3200" b="1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r>
              <a:rPr lang="fr-FR" dirty="0" smtClean="0"/>
              <a:t>Un de vos amis va fêter son anniversaire ce weekend et vous avez décidé d’inviter tous ses amis chez vous pour une soirée.</a:t>
            </a:r>
          </a:p>
          <a:p>
            <a:r>
              <a:rPr lang="fr-FR" dirty="0" smtClean="0"/>
              <a:t>Malheureusement, plusieurs de ses amis ont des allergies alimentaires.</a:t>
            </a:r>
          </a:p>
          <a:p>
            <a:r>
              <a:rPr lang="fr-FR" dirty="0" smtClean="0"/>
              <a:t>Donc, vous demandez à votre ami qui est allergique et ce qu’ils peuvent manger ou pas.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7690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r>
              <a:rPr lang="fr-FR" dirty="0" smtClean="0"/>
              <a:t>Dire à votre collègue…</a:t>
            </a:r>
          </a:p>
          <a:p>
            <a:pPr lvl="1"/>
            <a:r>
              <a:rPr lang="fr-FR" dirty="0" smtClean="0"/>
              <a:t>1. qui a une allergie</a:t>
            </a:r>
          </a:p>
          <a:p>
            <a:pPr lvl="1"/>
            <a:r>
              <a:rPr lang="fr-FR" dirty="0" smtClean="0"/>
              <a:t>2. quelle allergie il/elle a</a:t>
            </a:r>
          </a:p>
          <a:p>
            <a:pPr lvl="1"/>
            <a:r>
              <a:rPr lang="fr-FR" dirty="0" smtClean="0"/>
              <a:t>3. quels aliments il/elle ne doit pas manger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5095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 DES INVITÉS</a:t>
            </a:r>
            <a:endParaRPr lang="fr-F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141620"/>
              </p:ext>
            </p:extLst>
          </p:nvPr>
        </p:nvGraphicFramePr>
        <p:xfrm>
          <a:off x="228600" y="1981201"/>
          <a:ext cx="8763000" cy="437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792118">
                <a:tc>
                  <a:txBody>
                    <a:bodyPr/>
                    <a:lstStyle/>
                    <a:p>
                      <a:pPr algn="ctr"/>
                      <a:r>
                        <a:rPr lang="fr-FR" sz="2400" b="1" i="1" u="sng" dirty="0" smtClean="0"/>
                        <a:t>NOM:</a:t>
                      </a:r>
                      <a:endParaRPr lang="fr-FR" sz="24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i="1" u="sng" dirty="0" smtClean="0"/>
                        <a:t>ALLERGIE: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i="1" u="sng" dirty="0" smtClean="0"/>
                        <a:t>ALIMENTS</a:t>
                      </a:r>
                      <a:r>
                        <a:rPr lang="fr-FR" sz="2400" b="1" i="1" u="sng" baseline="0" dirty="0" smtClean="0"/>
                        <a:t> INTERDITS</a:t>
                      </a:r>
                      <a:endParaRPr lang="fr-FR" sz="2400" b="1" i="1" u="sng" dirty="0"/>
                    </a:p>
                  </a:txBody>
                  <a:tcPr/>
                </a:tc>
              </a:tr>
              <a:tr h="507326">
                <a:tc>
                  <a:txBody>
                    <a:bodyPr/>
                    <a:lstStyle/>
                    <a:p>
                      <a:r>
                        <a:rPr lang="fr-FR" sz="2000" i="1" dirty="0" smtClean="0"/>
                        <a:t>Diane</a:t>
                      </a:r>
                      <a:endParaRPr lang="fr-FR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au lactose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?</a:t>
                      </a:r>
                      <a:endParaRPr lang="fr-FR" sz="2400" dirty="0"/>
                    </a:p>
                  </a:txBody>
                  <a:tcPr/>
                </a:tc>
              </a:tr>
              <a:tr h="507326">
                <a:tc>
                  <a:txBody>
                    <a:bodyPr/>
                    <a:lstStyle/>
                    <a:p>
                      <a:r>
                        <a:rPr lang="fr-FR" sz="2000" i="1" dirty="0" smtClean="0"/>
                        <a:t>Valérie</a:t>
                      </a:r>
                      <a:endParaRPr lang="fr-FR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-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?</a:t>
                      </a:r>
                      <a:endParaRPr lang="fr-FR" sz="2400" dirty="0"/>
                    </a:p>
                  </a:txBody>
                  <a:tcPr/>
                </a:tc>
              </a:tr>
              <a:tr h="507326">
                <a:tc>
                  <a:txBody>
                    <a:bodyPr/>
                    <a:lstStyle/>
                    <a:p>
                      <a:r>
                        <a:rPr lang="fr-FR" sz="2000" i="1" dirty="0" smtClean="0"/>
                        <a:t>Jacques</a:t>
                      </a:r>
                      <a:endParaRPr lang="fr-FR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au gluten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?</a:t>
                      </a:r>
                      <a:endParaRPr lang="fr-FR" sz="2400" dirty="0"/>
                    </a:p>
                  </a:txBody>
                  <a:tcPr/>
                </a:tc>
              </a:tr>
              <a:tr h="507326">
                <a:tc>
                  <a:txBody>
                    <a:bodyPr/>
                    <a:lstStyle/>
                    <a:p>
                      <a:r>
                        <a:rPr lang="fr-FR" sz="2000" i="1" dirty="0" smtClean="0"/>
                        <a:t>Brigitte</a:t>
                      </a:r>
                      <a:endParaRPr lang="fr-FR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aux oeufs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?</a:t>
                      </a:r>
                      <a:endParaRPr lang="fr-FR" sz="2400" dirty="0"/>
                    </a:p>
                  </a:txBody>
                  <a:tcPr/>
                </a:tc>
              </a:tr>
              <a:tr h="507326">
                <a:tc>
                  <a:txBody>
                    <a:bodyPr/>
                    <a:lstStyle/>
                    <a:p>
                      <a:r>
                        <a:rPr lang="fr-FR" sz="2000" i="1" dirty="0" smtClean="0"/>
                        <a:t>Julien</a:t>
                      </a:r>
                      <a:endParaRPr lang="fr-FR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-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?</a:t>
                      </a:r>
                      <a:endParaRPr lang="fr-FR" sz="2400" dirty="0"/>
                    </a:p>
                  </a:txBody>
                  <a:tcPr/>
                </a:tc>
              </a:tr>
              <a:tr h="507326">
                <a:tc>
                  <a:txBody>
                    <a:bodyPr/>
                    <a:lstStyle/>
                    <a:p>
                      <a:r>
                        <a:rPr lang="fr-FR" sz="2000" i="1" dirty="0" smtClean="0"/>
                        <a:t>Antoine</a:t>
                      </a:r>
                      <a:endParaRPr lang="fr-FR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aux fruits</a:t>
                      </a:r>
                      <a:r>
                        <a:rPr lang="fr-FR" sz="2400" baseline="0" dirty="0" smtClean="0"/>
                        <a:t> de mer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?</a:t>
                      </a:r>
                      <a:endParaRPr lang="fr-FR" sz="2400" dirty="0"/>
                    </a:p>
                  </a:txBody>
                  <a:tcPr/>
                </a:tc>
              </a:tr>
              <a:tr h="507326">
                <a:tc>
                  <a:txBody>
                    <a:bodyPr/>
                    <a:lstStyle/>
                    <a:p>
                      <a:r>
                        <a:rPr lang="fr-FR" sz="2000" i="1" dirty="0" smtClean="0"/>
                        <a:t>Noémie</a:t>
                      </a:r>
                      <a:endParaRPr lang="fr-FR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aux</a:t>
                      </a:r>
                      <a:r>
                        <a:rPr lang="fr-FR" sz="2400" baseline="0" dirty="0" smtClean="0"/>
                        <a:t> fruits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?</a:t>
                      </a:r>
                      <a:endParaRPr lang="fr-FR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5564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fr-FR" dirty="0" smtClean="0"/>
              <a:t>Mod</a:t>
            </a:r>
            <a:r>
              <a:rPr lang="fr-FR" dirty="0" smtClean="0"/>
              <a:t>èle</a:t>
            </a:r>
            <a:endParaRPr lang="fr-F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924850"/>
              </p:ext>
            </p:extLst>
          </p:nvPr>
        </p:nvGraphicFramePr>
        <p:xfrm>
          <a:off x="381000" y="1219200"/>
          <a:ext cx="8763000" cy="634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634962">
                <a:tc>
                  <a:txBody>
                    <a:bodyPr/>
                    <a:lstStyle/>
                    <a:p>
                      <a:r>
                        <a:rPr lang="fr-FR" sz="2400" i="1" dirty="0" smtClean="0"/>
                        <a:t>Diane</a:t>
                      </a:r>
                      <a:endParaRPr lang="fr-FR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au lactose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?</a:t>
                      </a:r>
                      <a:endParaRPr lang="fr-FR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ular Callout 5"/>
          <p:cNvSpPr/>
          <p:nvPr/>
        </p:nvSpPr>
        <p:spPr bwMode="auto">
          <a:xfrm>
            <a:off x="609600" y="2133600"/>
            <a:ext cx="3429000" cy="2133600"/>
          </a:xfrm>
          <a:prstGeom prst="wedgeRoundRectCallout">
            <a:avLst>
              <a:gd name="adj1" fmla="val -56919"/>
              <a:gd name="adj2" fmla="val 724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E1: Est-ce que </a:t>
            </a:r>
            <a:r>
              <a:rPr lang="fr-FR" sz="3600" b="1" u="sng" dirty="0" smtClean="0">
                <a:solidFill>
                  <a:schemeClr val="bg1"/>
                </a:solidFill>
              </a:rPr>
              <a:t>Diane</a:t>
            </a:r>
            <a:r>
              <a:rPr lang="fr-FR" sz="3600" dirty="0" smtClean="0">
                <a:solidFill>
                  <a:schemeClr val="bg1"/>
                </a:solidFill>
              </a:rPr>
              <a:t> a des allergies?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800600" y="2286000"/>
            <a:ext cx="3429000" cy="21336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E2: Oui, elle est allergique </a:t>
            </a:r>
            <a:r>
              <a:rPr lang="fr-FR" sz="3600" b="1" u="sng" dirty="0" smtClean="0">
                <a:solidFill>
                  <a:schemeClr val="bg1"/>
                </a:solidFill>
              </a:rPr>
              <a:t>au lactose</a:t>
            </a:r>
            <a:r>
              <a:rPr lang="fr-FR" sz="3600" dirty="0" smtClean="0">
                <a:solidFill>
                  <a:schemeClr val="bg1"/>
                </a:solidFill>
              </a:rPr>
              <a:t>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800600" y="4495800"/>
            <a:ext cx="3429000" cy="23622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Tu ne dois pas acheter de </a:t>
            </a:r>
            <a:r>
              <a:rPr lang="fr-FR" sz="3600" b="1" u="sng" dirty="0" smtClean="0">
                <a:solidFill>
                  <a:schemeClr val="bg1"/>
                </a:solidFill>
              </a:rPr>
              <a:t>fromage</a:t>
            </a:r>
            <a:r>
              <a:rPr lang="fr-FR" sz="3600" dirty="0" smtClean="0">
                <a:solidFill>
                  <a:schemeClr val="bg1"/>
                </a:solidFill>
              </a:rPr>
              <a:t> ou de </a:t>
            </a:r>
            <a:r>
              <a:rPr lang="fr-FR" sz="3600" b="1" u="sng" dirty="0" smtClean="0">
                <a:solidFill>
                  <a:schemeClr val="bg1"/>
                </a:solidFill>
              </a:rPr>
              <a:t>yaourt</a:t>
            </a:r>
            <a:r>
              <a:rPr lang="fr-FR" sz="3600" dirty="0" smtClean="0">
                <a:solidFill>
                  <a:schemeClr val="bg1"/>
                </a:solidFill>
              </a:rPr>
              <a:t>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40002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09600" y="2133600"/>
            <a:ext cx="3429000" cy="2133600"/>
          </a:xfrm>
          <a:prstGeom prst="wedgeRoundRectCallout">
            <a:avLst>
              <a:gd name="adj1" fmla="val -56919"/>
              <a:gd name="adj2" fmla="val 724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E1: Est-ce que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</a:t>
            </a:r>
            <a:r>
              <a:rPr lang="fr-FR" sz="3600" dirty="0" smtClean="0">
                <a:solidFill>
                  <a:schemeClr val="bg1"/>
                </a:solidFill>
              </a:rPr>
              <a:t>a des allergies?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800600" y="2286000"/>
            <a:ext cx="3429000" cy="21336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E2: Non, elle n’est pas allergique.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800600" y="4495800"/>
            <a:ext cx="3429000" cy="23622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Tu peux acheter _____, ____, __________.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559380"/>
              </p:ext>
            </p:extLst>
          </p:nvPr>
        </p:nvGraphicFramePr>
        <p:xfrm>
          <a:off x="228600" y="1169074"/>
          <a:ext cx="8763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507326">
                <a:tc>
                  <a:txBody>
                    <a:bodyPr/>
                    <a:lstStyle/>
                    <a:p>
                      <a:r>
                        <a:rPr lang="fr-FR" sz="2800" i="1" dirty="0" smtClean="0"/>
                        <a:t>Valérie</a:t>
                      </a:r>
                      <a:endParaRPr lang="fr-FR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/>
                        <a:t>-</a:t>
                      </a:r>
                      <a:endParaRPr lang="fr-F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/>
                        <a:t>?</a:t>
                      </a:r>
                      <a:endParaRPr lang="fr-FR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730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09600" y="2133600"/>
            <a:ext cx="3429000" cy="2133600"/>
          </a:xfrm>
          <a:prstGeom prst="wedgeRoundRectCallout">
            <a:avLst>
              <a:gd name="adj1" fmla="val -56919"/>
              <a:gd name="adj2" fmla="val 724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E1: Est-ce que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b="1" dirty="0">
                <a:solidFill>
                  <a:schemeClr val="bg1"/>
                </a:solidFill>
              </a:rPr>
              <a:t> </a:t>
            </a:r>
            <a:r>
              <a:rPr lang="fr-FR" sz="3600" b="1" dirty="0" smtClean="0">
                <a:solidFill>
                  <a:schemeClr val="bg1"/>
                </a:solidFill>
              </a:rPr>
              <a:t>_________</a:t>
            </a:r>
            <a:r>
              <a:rPr lang="fr-FR" sz="3600" dirty="0" smtClean="0">
                <a:solidFill>
                  <a:schemeClr val="bg1"/>
                </a:solidFill>
              </a:rPr>
              <a:t>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800600" y="2286000"/>
            <a:ext cx="3429000" cy="21336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E2: Oui, il est allergique ___________.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800600" y="4495800"/>
            <a:ext cx="3429000" cy="23622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Tu ne dois pas acheter de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 </a:t>
            </a:r>
            <a:r>
              <a:rPr lang="fr-FR" sz="3600" dirty="0" smtClean="0">
                <a:solidFill>
                  <a:schemeClr val="bg1"/>
                </a:solidFill>
              </a:rPr>
              <a:t>ou </a:t>
            </a:r>
            <a:r>
              <a:rPr lang="fr-FR" sz="3600" dirty="0">
                <a:solidFill>
                  <a:schemeClr val="bg1"/>
                </a:solidFill>
              </a:rPr>
              <a:t>de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dirty="0" smtClean="0">
                <a:solidFill>
                  <a:schemeClr val="bg1"/>
                </a:solidFill>
              </a:rPr>
              <a:t>.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341788"/>
              </p:ext>
            </p:extLst>
          </p:nvPr>
        </p:nvGraphicFramePr>
        <p:xfrm>
          <a:off x="228600" y="1245274"/>
          <a:ext cx="8763000" cy="5181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507326">
                <a:tc>
                  <a:txBody>
                    <a:bodyPr/>
                    <a:lstStyle/>
                    <a:p>
                      <a:r>
                        <a:rPr lang="fr-FR" sz="2400" i="1" dirty="0" smtClean="0"/>
                        <a:t>Jacques</a:t>
                      </a:r>
                      <a:endParaRPr lang="fr-FR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au gluten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?</a:t>
                      </a:r>
                      <a:endParaRPr lang="fr-FR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183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09600" y="2133600"/>
            <a:ext cx="3429000" cy="2133600"/>
          </a:xfrm>
          <a:prstGeom prst="wedgeRoundRectCallout">
            <a:avLst>
              <a:gd name="adj1" fmla="val -56919"/>
              <a:gd name="adj2" fmla="val 724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E1: Est-ce que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b="1" dirty="0">
                <a:solidFill>
                  <a:schemeClr val="bg1"/>
                </a:solidFill>
              </a:rPr>
              <a:t> </a:t>
            </a:r>
            <a:r>
              <a:rPr lang="fr-FR" sz="3600" b="1" dirty="0" smtClean="0">
                <a:solidFill>
                  <a:schemeClr val="bg1"/>
                </a:solidFill>
              </a:rPr>
              <a:t>_________</a:t>
            </a:r>
            <a:r>
              <a:rPr lang="fr-FR" sz="3600" dirty="0" smtClean="0">
                <a:solidFill>
                  <a:schemeClr val="bg1"/>
                </a:solidFill>
              </a:rPr>
              <a:t>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800600" y="2286000"/>
            <a:ext cx="3429000" cy="21336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E2: Oui, _____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solidFill>
                  <a:schemeClr val="bg1"/>
                </a:solidFill>
              </a:rPr>
              <a:t>___________.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800600" y="4495800"/>
            <a:ext cx="3429000" cy="2362200"/>
          </a:xfrm>
          <a:prstGeom prst="wedgeRoundRectCallout">
            <a:avLst>
              <a:gd name="adj1" fmla="val 78878"/>
              <a:gd name="adj2" fmla="val 17480"/>
              <a:gd name="adj3" fmla="val 16667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Tu ne dois pas acheter de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 </a:t>
            </a:r>
            <a:r>
              <a:rPr lang="fr-FR" sz="3600" dirty="0" smtClean="0">
                <a:solidFill>
                  <a:schemeClr val="bg1"/>
                </a:solidFill>
              </a:rPr>
              <a:t>ou </a:t>
            </a:r>
            <a:r>
              <a:rPr lang="fr-FR" sz="3600" dirty="0">
                <a:solidFill>
                  <a:schemeClr val="bg1"/>
                </a:solidFill>
              </a:rPr>
              <a:t>de </a:t>
            </a:r>
            <a:r>
              <a:rPr lang="fr-FR" sz="3600" b="1" u="sng" dirty="0" smtClean="0">
                <a:solidFill>
                  <a:schemeClr val="bg1"/>
                </a:solidFill>
              </a:rPr>
              <a:t>________</a:t>
            </a:r>
            <a:r>
              <a:rPr lang="fr-FR" sz="3600" dirty="0" smtClean="0">
                <a:solidFill>
                  <a:schemeClr val="bg1"/>
                </a:solidFill>
              </a:rPr>
              <a:t>.</a:t>
            </a:r>
            <a:endParaRPr lang="fr-FR" sz="36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87808"/>
              </p:ext>
            </p:extLst>
          </p:nvPr>
        </p:nvGraphicFramePr>
        <p:xfrm>
          <a:off x="228600" y="1245274"/>
          <a:ext cx="8763000" cy="5181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507326">
                <a:tc>
                  <a:txBody>
                    <a:bodyPr/>
                    <a:lstStyle/>
                    <a:p>
                      <a:r>
                        <a:rPr lang="fr-FR" sz="2400" i="1" dirty="0" smtClean="0"/>
                        <a:t>Brigitte</a:t>
                      </a:r>
                      <a:endParaRPr lang="fr-FR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aux oeufs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?</a:t>
                      </a:r>
                      <a:endParaRPr lang="fr-FR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062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Changez de rôle!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8624567"/>
      </p:ext>
    </p:extLst>
  </p:cSld>
  <p:clrMapOvr>
    <a:masterClrMapping/>
  </p:clrMapOvr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1306</TotalTime>
  <Words>590</Words>
  <Application>Microsoft Macintosh PowerPoint</Application>
  <PresentationFormat>On-screen Show (4:3)</PresentationFormat>
  <Paragraphs>145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CITRUS</vt:lpstr>
      <vt:lpstr>Français 3 – Unité 2</vt:lpstr>
      <vt:lpstr>Contexte</vt:lpstr>
      <vt:lpstr>Tâche</vt:lpstr>
      <vt:lpstr>LISTE DES INVITÉS</vt:lpstr>
      <vt:lpstr>Modèle</vt:lpstr>
      <vt:lpstr>#1</vt:lpstr>
      <vt:lpstr>#2</vt:lpstr>
      <vt:lpstr>#3</vt:lpstr>
      <vt:lpstr>Changez de rôle!</vt:lpstr>
      <vt:lpstr>#4</vt:lpstr>
      <vt:lpstr>#5</vt:lpstr>
      <vt:lpstr>#6</vt:lpstr>
      <vt:lpstr>Révisons!</vt:lpstr>
      <vt:lpstr>#2</vt:lpstr>
      <vt:lpstr>#3</vt:lpstr>
      <vt:lpstr>#5</vt:lpstr>
      <vt:lpstr>Le verbe DEVOIR</vt:lpstr>
      <vt:lpstr>À vos tableaux!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136</cp:revision>
  <dcterms:created xsi:type="dcterms:W3CDTF">2006-02-03T00:08:49Z</dcterms:created>
  <dcterms:modified xsi:type="dcterms:W3CDTF">2014-01-08T11:30:29Z</dcterms:modified>
</cp:coreProperties>
</file>